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69" r:id="rId4"/>
    <p:sldId id="265" r:id="rId5"/>
    <p:sldId id="266" r:id="rId6"/>
    <p:sldId id="261" r:id="rId7"/>
    <p:sldId id="262" r:id="rId8"/>
    <p:sldId id="263" r:id="rId9"/>
    <p:sldId id="257" r:id="rId10"/>
    <p:sldId id="268"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2496679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2012437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53507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253266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1322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202942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3406150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3650633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116937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1179045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3380426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1686680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103283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1427924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1229993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457CF5D-0489-4B73-A2DE-60D5B86F8CFE}" type="datetimeFigureOut">
              <a:rPr lang="zh-TW" altLang="en-US" smtClean="0"/>
              <a:t>2022/10/13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360655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57CF5D-0489-4B73-A2DE-60D5B86F8CFE}" type="datetimeFigureOut">
              <a:rPr lang="zh-TW" altLang="en-US" smtClean="0"/>
              <a:t>2022/10/13</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22E206C-0F65-41E6-844E-FE744FF9B4B4}" type="slidenum">
              <a:rPr lang="zh-TW" altLang="en-US" smtClean="0"/>
              <a:t>‹#›</a:t>
            </a:fld>
            <a:endParaRPr lang="zh-TW" altLang="en-US"/>
          </a:p>
        </p:txBody>
      </p:sp>
    </p:spTree>
    <p:extLst>
      <p:ext uri="{BB962C8B-B14F-4D97-AF65-F5344CB8AC3E}">
        <p14:creationId xmlns:p14="http://schemas.microsoft.com/office/powerpoint/2010/main" val="2876866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F1C21A-2446-E0D8-E266-7A3B3908D21B}"/>
              </a:ext>
            </a:extLst>
          </p:cNvPr>
          <p:cNvSpPr>
            <a:spLocks noGrp="1"/>
          </p:cNvSpPr>
          <p:nvPr>
            <p:ph type="ctrTitle"/>
          </p:nvPr>
        </p:nvSpPr>
        <p:spPr>
          <a:xfrm>
            <a:off x="-642245" y="2310266"/>
            <a:ext cx="10684933" cy="1646302"/>
          </a:xfrm>
        </p:spPr>
        <p:txBody>
          <a:bodyPr/>
          <a:lstStyle/>
          <a:p>
            <a:r>
              <a:rPr lang="en-US" altLang="zh-TW" dirty="0"/>
              <a:t>Optimizing Hand Gesture Recognition for Low </a:t>
            </a:r>
            <a:r>
              <a:rPr lang="en-US" altLang="zh-TW" dirty="0" err="1"/>
              <a:t>Resouurce</a:t>
            </a:r>
            <a:r>
              <a:rPr lang="en-US" altLang="zh-TW" dirty="0"/>
              <a:t> Embedded System</a:t>
            </a:r>
            <a:endParaRPr lang="zh-TW" altLang="en-US" dirty="0"/>
          </a:p>
        </p:txBody>
      </p:sp>
      <p:sp>
        <p:nvSpPr>
          <p:cNvPr id="3" name="副標題 2">
            <a:extLst>
              <a:ext uri="{FF2B5EF4-FFF2-40B4-BE49-F238E27FC236}">
                <a16:creationId xmlns:a16="http://schemas.microsoft.com/office/drawing/2014/main" id="{B7874144-5E9F-F416-2EA1-B6792E67FB05}"/>
              </a:ext>
            </a:extLst>
          </p:cNvPr>
          <p:cNvSpPr>
            <a:spLocks noGrp="1"/>
          </p:cNvSpPr>
          <p:nvPr>
            <p:ph type="subTitle" idx="1"/>
          </p:nvPr>
        </p:nvSpPr>
        <p:spPr/>
        <p:txBody>
          <a:bodyPr/>
          <a:lstStyle/>
          <a:p>
            <a:r>
              <a:rPr lang="en-US" altLang="zh-TW" dirty="0"/>
              <a:t>Company: Upbeat Technology</a:t>
            </a:r>
          </a:p>
          <a:p>
            <a:r>
              <a:rPr lang="en-US" altLang="zh-TW" dirty="0"/>
              <a:t>Tsao-Ching, Kao 2022/9/1</a:t>
            </a:r>
            <a:endParaRPr lang="zh-TW" altLang="en-US" dirty="0"/>
          </a:p>
        </p:txBody>
      </p:sp>
    </p:spTree>
    <p:extLst>
      <p:ext uri="{BB962C8B-B14F-4D97-AF65-F5344CB8AC3E}">
        <p14:creationId xmlns:p14="http://schemas.microsoft.com/office/powerpoint/2010/main" val="102495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C1742-C7FE-A424-2AAE-7A42D8CD1313}"/>
              </a:ext>
            </a:extLst>
          </p:cNvPr>
          <p:cNvSpPr>
            <a:spLocks noGrp="1"/>
          </p:cNvSpPr>
          <p:nvPr>
            <p:ph type="title"/>
          </p:nvPr>
        </p:nvSpPr>
        <p:spPr/>
        <p:txBody>
          <a:bodyPr/>
          <a:lstStyle/>
          <a:p>
            <a:r>
              <a:rPr lang="en-US" altLang="zh-TW" dirty="0"/>
              <a:t>Real-time Test (Fine-tuned)</a:t>
            </a:r>
            <a:endParaRPr lang="zh-TW" altLang="en-US" dirty="0"/>
          </a:p>
        </p:txBody>
      </p:sp>
      <p:pic>
        <p:nvPicPr>
          <p:cNvPr id="4" name="20220715_121116">
            <a:hlinkClick r:id="" action="ppaction://media"/>
            <a:extLst>
              <a:ext uri="{FF2B5EF4-FFF2-40B4-BE49-F238E27FC236}">
                <a16:creationId xmlns:a16="http://schemas.microsoft.com/office/drawing/2014/main" id="{BF9EECA0-FCC8-83F0-EFB4-3F42A8B0AC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44821" y="1269999"/>
            <a:ext cx="9400077" cy="5287137"/>
          </a:xfrm>
        </p:spPr>
      </p:pic>
    </p:spTree>
    <p:extLst>
      <p:ext uri="{BB962C8B-B14F-4D97-AF65-F5344CB8AC3E}">
        <p14:creationId xmlns:p14="http://schemas.microsoft.com/office/powerpoint/2010/main" val="194889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1898A7-27C8-981C-51B9-F41642C3AE75}"/>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63324FD1-3C0E-2165-B45F-1CECFE6F8F42}"/>
              </a:ext>
            </a:extLst>
          </p:cNvPr>
          <p:cNvSpPr>
            <a:spLocks noGrp="1"/>
          </p:cNvSpPr>
          <p:nvPr>
            <p:ph idx="1"/>
          </p:nvPr>
        </p:nvSpPr>
        <p:spPr/>
        <p:txBody>
          <a:bodyPr/>
          <a:lstStyle/>
          <a:p>
            <a:r>
              <a:rPr lang="en-US" altLang="zh-TW" dirty="0"/>
              <a:t>Thanks for this opportunity and your attention</a:t>
            </a:r>
            <a:endParaRPr lang="zh-TW" altLang="en-US" dirty="0"/>
          </a:p>
        </p:txBody>
      </p:sp>
    </p:spTree>
    <p:extLst>
      <p:ext uri="{BB962C8B-B14F-4D97-AF65-F5344CB8AC3E}">
        <p14:creationId xmlns:p14="http://schemas.microsoft.com/office/powerpoint/2010/main" val="3750942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75375-B5EA-84DE-6BDC-11F6AE577950}"/>
              </a:ext>
            </a:extLst>
          </p:cNvPr>
          <p:cNvSpPr>
            <a:spLocks noGrp="1"/>
          </p:cNvSpPr>
          <p:nvPr>
            <p:ph type="title"/>
          </p:nvPr>
        </p:nvSpPr>
        <p:spPr/>
        <p:txBody>
          <a:bodyPr/>
          <a:lstStyle/>
          <a:p>
            <a:r>
              <a:rPr lang="en-US" altLang="zh-TW" dirty="0"/>
              <a:t>Introduction</a:t>
            </a:r>
            <a:endParaRPr lang="zh-TW" altLang="en-US" dirty="0"/>
          </a:p>
        </p:txBody>
      </p:sp>
      <p:sp>
        <p:nvSpPr>
          <p:cNvPr id="3" name="內容版面配置區 2">
            <a:extLst>
              <a:ext uri="{FF2B5EF4-FFF2-40B4-BE49-F238E27FC236}">
                <a16:creationId xmlns:a16="http://schemas.microsoft.com/office/drawing/2014/main" id="{DED391D6-4E65-C1EB-E274-95A150C8E053}"/>
              </a:ext>
            </a:extLst>
          </p:cNvPr>
          <p:cNvSpPr>
            <a:spLocks noGrp="1"/>
          </p:cNvSpPr>
          <p:nvPr>
            <p:ph idx="1"/>
          </p:nvPr>
        </p:nvSpPr>
        <p:spPr/>
        <p:txBody>
          <a:bodyPr/>
          <a:lstStyle/>
          <a:p>
            <a:r>
              <a:rPr lang="en-US" altLang="zh-TW" dirty="0"/>
              <a:t>Object detection – hand gesture</a:t>
            </a:r>
          </a:p>
          <a:p>
            <a:r>
              <a:rPr lang="en-US" altLang="zh-TW" dirty="0"/>
              <a:t>5 kinds – hello, yes, no, thanks, </a:t>
            </a:r>
            <a:r>
              <a:rPr lang="en-US" altLang="zh-TW" dirty="0" err="1"/>
              <a:t>iloveyou</a:t>
            </a:r>
            <a:endParaRPr lang="en-US" altLang="zh-TW" dirty="0"/>
          </a:p>
          <a:p>
            <a:endParaRPr lang="zh-TW" altLang="en-US" dirty="0"/>
          </a:p>
        </p:txBody>
      </p:sp>
      <p:pic>
        <p:nvPicPr>
          <p:cNvPr id="5" name="圖片 4" descr="一張含有 個人, 室內 的圖片&#10;&#10;自動產生的描述">
            <a:extLst>
              <a:ext uri="{FF2B5EF4-FFF2-40B4-BE49-F238E27FC236}">
                <a16:creationId xmlns:a16="http://schemas.microsoft.com/office/drawing/2014/main" id="{B36FBA85-8B0E-7C83-B5BB-880C9E112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791" y="3624886"/>
            <a:ext cx="2549539" cy="1912154"/>
          </a:xfrm>
          <a:prstGeom prst="rect">
            <a:avLst/>
          </a:prstGeom>
        </p:spPr>
      </p:pic>
      <p:pic>
        <p:nvPicPr>
          <p:cNvPr id="9" name="圖片 8" descr="一張含有 個人, 室內, 牆, 年輕 的圖片&#10;&#10;自動產生的描述">
            <a:extLst>
              <a:ext uri="{FF2B5EF4-FFF2-40B4-BE49-F238E27FC236}">
                <a16:creationId xmlns:a16="http://schemas.microsoft.com/office/drawing/2014/main" id="{19E4AB83-BF22-59EA-18CC-72BB881A5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24885"/>
            <a:ext cx="2611618" cy="1958713"/>
          </a:xfrm>
          <a:prstGeom prst="rect">
            <a:avLst/>
          </a:prstGeom>
        </p:spPr>
      </p:pic>
      <p:pic>
        <p:nvPicPr>
          <p:cNvPr id="11" name="圖片 10" descr="一張含有 個人, 室內, 牆, 餐桌 的圖片&#10;&#10;自動產生的描述">
            <a:extLst>
              <a:ext uri="{FF2B5EF4-FFF2-40B4-BE49-F238E27FC236}">
                <a16:creationId xmlns:a16="http://schemas.microsoft.com/office/drawing/2014/main" id="{1793943B-2CFD-DF6B-6EF5-8B9857E42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8260" y="1119367"/>
            <a:ext cx="2710036" cy="2032527"/>
          </a:xfrm>
          <a:prstGeom prst="rect">
            <a:avLst/>
          </a:prstGeom>
        </p:spPr>
      </p:pic>
      <p:pic>
        <p:nvPicPr>
          <p:cNvPr id="13" name="圖片 12" descr="一張含有 個人, 室內, 牆 的圖片&#10;&#10;自動產生的描述">
            <a:extLst>
              <a:ext uri="{FF2B5EF4-FFF2-40B4-BE49-F238E27FC236}">
                <a16:creationId xmlns:a16="http://schemas.microsoft.com/office/drawing/2014/main" id="{AD2B5945-9AAE-079A-2231-3C3501A37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3195" y="3648584"/>
            <a:ext cx="2549540" cy="1912155"/>
          </a:xfrm>
          <a:prstGeom prst="rect">
            <a:avLst/>
          </a:prstGeom>
        </p:spPr>
      </p:pic>
      <p:pic>
        <p:nvPicPr>
          <p:cNvPr id="15" name="圖片 14">
            <a:extLst>
              <a:ext uri="{FF2B5EF4-FFF2-40B4-BE49-F238E27FC236}">
                <a16:creationId xmlns:a16="http://schemas.microsoft.com/office/drawing/2014/main" id="{4C02AAE7-112A-3A6B-1F83-99ED74367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499" y="3624885"/>
            <a:ext cx="2549540" cy="1912155"/>
          </a:xfrm>
          <a:prstGeom prst="rect">
            <a:avLst/>
          </a:prstGeom>
        </p:spPr>
      </p:pic>
    </p:spTree>
    <p:extLst>
      <p:ext uri="{BB962C8B-B14F-4D97-AF65-F5344CB8AC3E}">
        <p14:creationId xmlns:p14="http://schemas.microsoft.com/office/powerpoint/2010/main" val="3597163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C6E5E-BB91-D8D6-2F23-6E6BA41B96F5}"/>
              </a:ext>
            </a:extLst>
          </p:cNvPr>
          <p:cNvSpPr>
            <a:spLocks noGrp="1"/>
          </p:cNvSpPr>
          <p:nvPr>
            <p:ph type="title"/>
          </p:nvPr>
        </p:nvSpPr>
        <p:spPr/>
        <p:txBody>
          <a:bodyPr/>
          <a:lstStyle/>
          <a:p>
            <a:r>
              <a:rPr lang="en-US" altLang="zh-TW" dirty="0"/>
              <a:t>Introduction</a:t>
            </a:r>
            <a:endParaRPr lang="zh-TW" altLang="en-US" dirty="0"/>
          </a:p>
        </p:txBody>
      </p:sp>
      <p:sp>
        <p:nvSpPr>
          <p:cNvPr id="3" name="內容版面配置區 2">
            <a:extLst>
              <a:ext uri="{FF2B5EF4-FFF2-40B4-BE49-F238E27FC236}">
                <a16:creationId xmlns:a16="http://schemas.microsoft.com/office/drawing/2014/main" id="{31D7DC54-4DB2-2248-49E5-FEB310ED4BFC}"/>
              </a:ext>
            </a:extLst>
          </p:cNvPr>
          <p:cNvSpPr>
            <a:spLocks noGrp="1"/>
          </p:cNvSpPr>
          <p:nvPr>
            <p:ph idx="1"/>
          </p:nvPr>
        </p:nvSpPr>
        <p:spPr/>
        <p:txBody>
          <a:bodyPr>
            <a:normAutofit/>
          </a:bodyPr>
          <a:lstStyle/>
          <a:p>
            <a:r>
              <a:rPr lang="en-US" altLang="zh-TW" dirty="0"/>
              <a:t>This is a Image Detection model for detecting five different hand gestures. I defined the hand gestures, took the pictures, and labeled all the images. The performance improved a lot after I provided more images and replaced those with bad quality. Though the ultimate accuracy was pretty high, this model was subject to the environment. For example, the lightness of the background affect the accuracy significantly. This was due to the variety of the images I provided. I</a:t>
            </a:r>
            <a:r>
              <a:rPr lang="zh-TW" altLang="en-US" dirty="0"/>
              <a:t> </a:t>
            </a:r>
            <a:r>
              <a:rPr lang="en-US" altLang="zh-TW" dirty="0"/>
              <a:t>should have taken pictures in different environment.</a:t>
            </a:r>
          </a:p>
          <a:p>
            <a:pPr marL="0" indent="0">
              <a:buNone/>
            </a:pPr>
            <a:endParaRPr lang="en-US" altLang="zh-TW" dirty="0"/>
          </a:p>
          <a:p>
            <a:pPr marL="0" indent="0">
              <a:buNone/>
            </a:pPr>
            <a:endParaRPr lang="en-US" altLang="zh-TW" dirty="0"/>
          </a:p>
          <a:p>
            <a:pPr marL="0" indent="0">
              <a:buNone/>
            </a:pPr>
            <a:endParaRPr lang="en-US" altLang="zh-TW" dirty="0"/>
          </a:p>
        </p:txBody>
      </p:sp>
    </p:spTree>
    <p:extLst>
      <p:ext uri="{BB962C8B-B14F-4D97-AF65-F5344CB8AC3E}">
        <p14:creationId xmlns:p14="http://schemas.microsoft.com/office/powerpoint/2010/main" val="760227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9C9306-6D91-5E34-8472-257D56770BDA}"/>
              </a:ext>
            </a:extLst>
          </p:cNvPr>
          <p:cNvSpPr>
            <a:spLocks noGrp="1"/>
          </p:cNvSpPr>
          <p:nvPr>
            <p:ph type="title"/>
          </p:nvPr>
        </p:nvSpPr>
        <p:spPr/>
        <p:txBody>
          <a:bodyPr/>
          <a:lstStyle/>
          <a:p>
            <a:r>
              <a:rPr lang="en-US" altLang="zh-TW" dirty="0"/>
              <a:t>Proposed Method</a:t>
            </a:r>
            <a:endParaRPr lang="zh-TW" altLang="en-US" dirty="0"/>
          </a:p>
        </p:txBody>
      </p:sp>
      <p:sp>
        <p:nvSpPr>
          <p:cNvPr id="3" name="內容版面配置區 2">
            <a:extLst>
              <a:ext uri="{FF2B5EF4-FFF2-40B4-BE49-F238E27FC236}">
                <a16:creationId xmlns:a16="http://schemas.microsoft.com/office/drawing/2014/main" id="{FF5E990C-F7A0-23A1-84E0-36BEAB3AE393}"/>
              </a:ext>
            </a:extLst>
          </p:cNvPr>
          <p:cNvSpPr>
            <a:spLocks noGrp="1"/>
          </p:cNvSpPr>
          <p:nvPr>
            <p:ph idx="1"/>
          </p:nvPr>
        </p:nvSpPr>
        <p:spPr>
          <a:xfrm>
            <a:off x="838200" y="1690688"/>
            <a:ext cx="10515600" cy="4351338"/>
          </a:xfrm>
        </p:spPr>
        <p:txBody>
          <a:bodyPr/>
          <a:lstStyle/>
          <a:p>
            <a:r>
              <a:rPr lang="en-US" altLang="zh-TW" dirty="0" err="1"/>
              <a:t>Mediapipe</a:t>
            </a:r>
            <a:r>
              <a:rPr lang="en-US" altLang="zh-TW" dirty="0"/>
              <a:t> – too large</a:t>
            </a:r>
          </a:p>
          <a:p>
            <a:r>
              <a:rPr lang="en-US" altLang="zh-TW" dirty="0" err="1"/>
              <a:t>Opencv</a:t>
            </a:r>
            <a:r>
              <a:rPr lang="en-US" altLang="zh-TW" dirty="0"/>
              <a:t> + Canny – too simple</a:t>
            </a:r>
          </a:p>
          <a:p>
            <a:r>
              <a:rPr lang="en-US" altLang="zh-TW" dirty="0" err="1"/>
              <a:t>Tensorflow</a:t>
            </a:r>
            <a:r>
              <a:rPr lang="en-US" altLang="zh-TW" dirty="0"/>
              <a:t> Object Detection Light - solution</a:t>
            </a:r>
            <a:endParaRPr lang="zh-TW" altLang="en-US" dirty="0"/>
          </a:p>
        </p:txBody>
      </p:sp>
      <p:pic>
        <p:nvPicPr>
          <p:cNvPr id="5" name="圖片 4" descr="一張含有 文字, 監視器, 螢幕, 黑色 的圖片&#10;&#10;自動產生的描述">
            <a:extLst>
              <a:ext uri="{FF2B5EF4-FFF2-40B4-BE49-F238E27FC236}">
                <a16:creationId xmlns:a16="http://schemas.microsoft.com/office/drawing/2014/main" id="{7ED0305E-3077-0FEA-19A7-C14633068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640" y="3179933"/>
            <a:ext cx="5174462" cy="3312942"/>
          </a:xfrm>
          <a:prstGeom prst="rect">
            <a:avLst/>
          </a:prstGeom>
        </p:spPr>
      </p:pic>
      <p:pic>
        <p:nvPicPr>
          <p:cNvPr id="6" name="圖片 5">
            <a:extLst>
              <a:ext uri="{FF2B5EF4-FFF2-40B4-BE49-F238E27FC236}">
                <a16:creationId xmlns:a16="http://schemas.microsoft.com/office/drawing/2014/main" id="{0BDC581E-9D17-B4E3-918D-9B1F426D223B}"/>
              </a:ext>
            </a:extLst>
          </p:cNvPr>
          <p:cNvPicPr>
            <a:picLocks noChangeAspect="1"/>
          </p:cNvPicPr>
          <p:nvPr/>
        </p:nvPicPr>
        <p:blipFill>
          <a:blip r:embed="rId3"/>
          <a:stretch>
            <a:fillRect/>
          </a:stretch>
        </p:blipFill>
        <p:spPr>
          <a:xfrm>
            <a:off x="396240" y="3178794"/>
            <a:ext cx="5892800" cy="3314081"/>
          </a:xfrm>
          <a:prstGeom prst="rect">
            <a:avLst/>
          </a:prstGeom>
        </p:spPr>
      </p:pic>
    </p:spTree>
    <p:extLst>
      <p:ext uri="{BB962C8B-B14F-4D97-AF65-F5344CB8AC3E}">
        <p14:creationId xmlns:p14="http://schemas.microsoft.com/office/powerpoint/2010/main" val="3576130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9DD9FA-657E-C859-E5F5-222A5D3B006B}"/>
              </a:ext>
            </a:extLst>
          </p:cNvPr>
          <p:cNvSpPr>
            <a:spLocks noGrp="1"/>
          </p:cNvSpPr>
          <p:nvPr>
            <p:ph type="title"/>
          </p:nvPr>
        </p:nvSpPr>
        <p:spPr/>
        <p:txBody>
          <a:bodyPr/>
          <a:lstStyle/>
          <a:p>
            <a:r>
              <a:rPr lang="en-US" altLang="zh-TW" dirty="0"/>
              <a:t>Data Source</a:t>
            </a:r>
            <a:endParaRPr lang="zh-TW" altLang="en-US" dirty="0"/>
          </a:p>
        </p:txBody>
      </p:sp>
      <p:sp>
        <p:nvSpPr>
          <p:cNvPr id="3" name="內容版面配置區 2">
            <a:extLst>
              <a:ext uri="{FF2B5EF4-FFF2-40B4-BE49-F238E27FC236}">
                <a16:creationId xmlns:a16="http://schemas.microsoft.com/office/drawing/2014/main" id="{1F3943A0-78E2-E05F-B404-427011BBA3DE}"/>
              </a:ext>
            </a:extLst>
          </p:cNvPr>
          <p:cNvSpPr>
            <a:spLocks noGrp="1"/>
          </p:cNvSpPr>
          <p:nvPr>
            <p:ph idx="1"/>
          </p:nvPr>
        </p:nvSpPr>
        <p:spPr/>
        <p:txBody>
          <a:bodyPr/>
          <a:lstStyle/>
          <a:p>
            <a:r>
              <a:rPr lang="en-US" altLang="zh-TW" dirty="0"/>
              <a:t>Training Set :</a:t>
            </a:r>
            <a:r>
              <a:rPr lang="zh-TW" altLang="en-US" dirty="0"/>
              <a:t> </a:t>
            </a:r>
            <a:r>
              <a:rPr lang="en-US" altLang="zh-TW" dirty="0"/>
              <a:t>25 pictures for every hand gesture</a:t>
            </a:r>
          </a:p>
          <a:p>
            <a:r>
              <a:rPr lang="en-US" altLang="zh-TW" dirty="0"/>
              <a:t>Test Set: 3 pictures for every hand gesture</a:t>
            </a:r>
          </a:p>
          <a:p>
            <a:r>
              <a:rPr lang="en-US" altLang="zh-TW" dirty="0"/>
              <a:t>Source: shot and labeled by Tsao-Ching</a:t>
            </a:r>
            <a:r>
              <a:rPr lang="zh-TW" altLang="en-US" dirty="0"/>
              <a:t> </a:t>
            </a:r>
            <a:r>
              <a:rPr lang="en-US" altLang="zh-TW" dirty="0"/>
              <a:t>Kao</a:t>
            </a:r>
            <a:r>
              <a:rPr lang="zh-TW" altLang="en-US" dirty="0"/>
              <a:t> </a:t>
            </a:r>
            <a:r>
              <a:rPr lang="en-US" altLang="zh-TW" dirty="0"/>
              <a:t>through webcam</a:t>
            </a:r>
          </a:p>
        </p:txBody>
      </p:sp>
    </p:spTree>
    <p:extLst>
      <p:ext uri="{BB962C8B-B14F-4D97-AF65-F5344CB8AC3E}">
        <p14:creationId xmlns:p14="http://schemas.microsoft.com/office/powerpoint/2010/main" val="1141086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E9354E-B272-0BBA-A132-142C1E94A302}"/>
              </a:ext>
            </a:extLst>
          </p:cNvPr>
          <p:cNvSpPr>
            <a:spLocks noGrp="1"/>
          </p:cNvSpPr>
          <p:nvPr>
            <p:ph type="title"/>
          </p:nvPr>
        </p:nvSpPr>
        <p:spPr/>
        <p:txBody>
          <a:bodyPr/>
          <a:lstStyle/>
          <a:p>
            <a:r>
              <a:rPr lang="en-US" altLang="zh-TW" dirty="0"/>
              <a:t>Training Loss </a:t>
            </a:r>
            <a:endParaRPr lang="zh-TW" altLang="en-US" dirty="0"/>
          </a:p>
        </p:txBody>
      </p:sp>
      <p:pic>
        <p:nvPicPr>
          <p:cNvPr id="5" name="內容版面配置區 4">
            <a:extLst>
              <a:ext uri="{FF2B5EF4-FFF2-40B4-BE49-F238E27FC236}">
                <a16:creationId xmlns:a16="http://schemas.microsoft.com/office/drawing/2014/main" id="{0F3D0F12-4BE1-B60A-588D-CD3DCE517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0867" y="1464444"/>
            <a:ext cx="6440381" cy="5145699"/>
          </a:xfrm>
        </p:spPr>
      </p:pic>
    </p:spTree>
    <p:extLst>
      <p:ext uri="{BB962C8B-B14F-4D97-AF65-F5344CB8AC3E}">
        <p14:creationId xmlns:p14="http://schemas.microsoft.com/office/powerpoint/2010/main" val="2981290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B4456B-0A05-68A6-D58C-0DA096DE94D2}"/>
              </a:ext>
            </a:extLst>
          </p:cNvPr>
          <p:cNvSpPr>
            <a:spLocks noGrp="1"/>
          </p:cNvSpPr>
          <p:nvPr>
            <p:ph type="title"/>
          </p:nvPr>
        </p:nvSpPr>
        <p:spPr/>
        <p:txBody>
          <a:bodyPr/>
          <a:lstStyle/>
          <a:p>
            <a:r>
              <a:rPr lang="en-US" altLang="zh-TW" dirty="0"/>
              <a:t>Validation Loss</a:t>
            </a:r>
            <a:endParaRPr lang="zh-TW" altLang="en-US" dirty="0"/>
          </a:p>
        </p:txBody>
      </p:sp>
      <p:pic>
        <p:nvPicPr>
          <p:cNvPr id="5" name="內容版面配置區 4">
            <a:extLst>
              <a:ext uri="{FF2B5EF4-FFF2-40B4-BE49-F238E27FC236}">
                <a16:creationId xmlns:a16="http://schemas.microsoft.com/office/drawing/2014/main" id="{714B99BB-4FB1-9B10-8E9F-A58E4DEC2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7058" y="1480185"/>
            <a:ext cx="6557262" cy="5025688"/>
          </a:xfrm>
        </p:spPr>
      </p:pic>
    </p:spTree>
    <p:extLst>
      <p:ext uri="{BB962C8B-B14F-4D97-AF65-F5344CB8AC3E}">
        <p14:creationId xmlns:p14="http://schemas.microsoft.com/office/powerpoint/2010/main" val="304137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98952-67BE-4145-5565-4775B3E18353}"/>
              </a:ext>
            </a:extLst>
          </p:cNvPr>
          <p:cNvSpPr>
            <a:spLocks noGrp="1"/>
          </p:cNvSpPr>
          <p:nvPr>
            <p:ph type="title"/>
          </p:nvPr>
        </p:nvSpPr>
        <p:spPr/>
        <p:txBody>
          <a:bodyPr/>
          <a:lstStyle/>
          <a:p>
            <a:r>
              <a:rPr lang="en-US" altLang="zh-TW" dirty="0"/>
              <a:t>Image Test</a:t>
            </a:r>
            <a:endParaRPr lang="zh-TW" altLang="en-US" dirty="0"/>
          </a:p>
        </p:txBody>
      </p:sp>
      <p:pic>
        <p:nvPicPr>
          <p:cNvPr id="5" name="內容版面配置區 4" descr="一張含有 文字, 個人, 室內 的圖片&#10;&#10;自動產生的描述">
            <a:extLst>
              <a:ext uri="{FF2B5EF4-FFF2-40B4-BE49-F238E27FC236}">
                <a16:creationId xmlns:a16="http://schemas.microsoft.com/office/drawing/2014/main" id="{1BB46211-5510-0756-0609-E6551A7C0F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965" y="1324928"/>
            <a:ext cx="3702052" cy="2593746"/>
          </a:xfrm>
        </p:spPr>
      </p:pic>
      <p:pic>
        <p:nvPicPr>
          <p:cNvPr id="7" name="圖片 6" descr="一張含有 文字, 室內, 個人 的圖片&#10;&#10;自動產生的描述">
            <a:extLst>
              <a:ext uri="{FF2B5EF4-FFF2-40B4-BE49-F238E27FC236}">
                <a16:creationId xmlns:a16="http://schemas.microsoft.com/office/drawing/2014/main" id="{EE33EAFF-9FF8-7077-B95D-4A60938AD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017" y="1324928"/>
            <a:ext cx="3612193" cy="2629128"/>
          </a:xfrm>
          <a:prstGeom prst="rect">
            <a:avLst/>
          </a:prstGeom>
        </p:spPr>
      </p:pic>
      <p:pic>
        <p:nvPicPr>
          <p:cNvPr id="9" name="圖片 8">
            <a:extLst>
              <a:ext uri="{FF2B5EF4-FFF2-40B4-BE49-F238E27FC236}">
                <a16:creationId xmlns:a16="http://schemas.microsoft.com/office/drawing/2014/main" id="{38F89873-977B-3DBB-54FC-D214C9E7C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2280" y="1366089"/>
            <a:ext cx="3688400" cy="2667231"/>
          </a:xfrm>
          <a:prstGeom prst="rect">
            <a:avLst/>
          </a:prstGeom>
        </p:spPr>
      </p:pic>
      <p:pic>
        <p:nvPicPr>
          <p:cNvPr id="11" name="圖片 10" descr="一張含有 文字, 牆, 室內, 個人 的圖片&#10;&#10;自動產生的描述">
            <a:extLst>
              <a:ext uri="{FF2B5EF4-FFF2-40B4-BE49-F238E27FC236}">
                <a16:creationId xmlns:a16="http://schemas.microsoft.com/office/drawing/2014/main" id="{CFC916D6-D400-41BE-B736-6B4710E065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776" y="4214698"/>
            <a:ext cx="3558848" cy="2636748"/>
          </a:xfrm>
          <a:prstGeom prst="rect">
            <a:avLst/>
          </a:prstGeom>
        </p:spPr>
      </p:pic>
      <p:pic>
        <p:nvPicPr>
          <p:cNvPr id="13" name="圖片 12">
            <a:extLst>
              <a:ext uri="{FF2B5EF4-FFF2-40B4-BE49-F238E27FC236}">
                <a16:creationId xmlns:a16="http://schemas.microsoft.com/office/drawing/2014/main" id="{1581439E-7E9B-E345-8077-27F049F9F4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4307" y="4195646"/>
            <a:ext cx="3657917" cy="2674852"/>
          </a:xfrm>
          <a:prstGeom prst="rect">
            <a:avLst/>
          </a:prstGeom>
        </p:spPr>
      </p:pic>
    </p:spTree>
    <p:extLst>
      <p:ext uri="{BB962C8B-B14F-4D97-AF65-F5344CB8AC3E}">
        <p14:creationId xmlns:p14="http://schemas.microsoft.com/office/powerpoint/2010/main" val="1324216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27A07-02B2-7D49-68F4-AB81AB10C56F}"/>
              </a:ext>
            </a:extLst>
          </p:cNvPr>
          <p:cNvSpPr>
            <a:spLocks noGrp="1"/>
          </p:cNvSpPr>
          <p:nvPr>
            <p:ph type="title"/>
          </p:nvPr>
        </p:nvSpPr>
        <p:spPr/>
        <p:txBody>
          <a:bodyPr/>
          <a:lstStyle/>
          <a:p>
            <a:r>
              <a:rPr lang="en-US" altLang="zh-TW" dirty="0"/>
              <a:t>Real-time Test</a:t>
            </a:r>
            <a:endParaRPr lang="zh-TW" altLang="en-US" dirty="0"/>
          </a:p>
        </p:txBody>
      </p:sp>
      <p:pic>
        <p:nvPicPr>
          <p:cNvPr id="4" name="20220713_102021">
            <a:hlinkClick r:id="" action="ppaction://media"/>
            <a:extLst>
              <a:ext uri="{FF2B5EF4-FFF2-40B4-BE49-F238E27FC236}">
                <a16:creationId xmlns:a16="http://schemas.microsoft.com/office/drawing/2014/main" id="{271FBC10-FA9F-9D14-1EBA-81433C506D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5968" y="1280891"/>
            <a:ext cx="9664028" cy="5435599"/>
          </a:xfrm>
        </p:spPr>
      </p:pic>
    </p:spTree>
    <p:extLst>
      <p:ext uri="{BB962C8B-B14F-4D97-AF65-F5344CB8AC3E}">
        <p14:creationId xmlns:p14="http://schemas.microsoft.com/office/powerpoint/2010/main" val="419918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1365</TotalTime>
  <Words>201</Words>
  <Application>Microsoft Office PowerPoint</Application>
  <PresentationFormat>寬螢幕</PresentationFormat>
  <Paragraphs>24</Paragraphs>
  <Slides>11</Slides>
  <Notes>0</Notes>
  <HiddenSlides>0</HiddenSlides>
  <MMClips>2</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11</vt:i4>
      </vt:variant>
    </vt:vector>
  </HeadingPairs>
  <TitlesOfParts>
    <vt:vector size="15" baseType="lpstr">
      <vt:lpstr>Arial</vt:lpstr>
      <vt:lpstr>Trebuchet MS</vt:lpstr>
      <vt:lpstr>Wingdings 3</vt:lpstr>
      <vt:lpstr>多面向</vt:lpstr>
      <vt:lpstr>Optimizing Hand Gesture Recognition for Low Resouurce Embedded System</vt:lpstr>
      <vt:lpstr>Introduction</vt:lpstr>
      <vt:lpstr>Introduction</vt:lpstr>
      <vt:lpstr>Proposed Method</vt:lpstr>
      <vt:lpstr>Data Source</vt:lpstr>
      <vt:lpstr>Training Loss </vt:lpstr>
      <vt:lpstr>Validation Loss</vt:lpstr>
      <vt:lpstr>Image Test</vt:lpstr>
      <vt:lpstr>Real-time Test</vt:lpstr>
      <vt:lpstr>Real-time Test (Fine-tuned)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造擎 高</dc:creator>
  <cp:lastModifiedBy>造擎 高</cp:lastModifiedBy>
  <cp:revision>14</cp:revision>
  <dcterms:created xsi:type="dcterms:W3CDTF">2022-07-13T02:23:02Z</dcterms:created>
  <dcterms:modified xsi:type="dcterms:W3CDTF">2022-10-13T09:16:51Z</dcterms:modified>
</cp:coreProperties>
</file>